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36588" cy="10411502"/>
            <a:chOff x="0" y="0"/>
            <a:chExt cx="3117455" cy="274212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117455" cy="2742124"/>
            </a:xfrm>
            <a:custGeom>
              <a:avLst/>
              <a:gdLst/>
              <a:ahLst/>
              <a:cxnLst/>
              <a:rect r="r" b="b" t="t" l="l"/>
              <a:pathLst>
                <a:path h="2742124" w="3117455">
                  <a:moveTo>
                    <a:pt x="0" y="0"/>
                  </a:moveTo>
                  <a:lnTo>
                    <a:pt x="3117455" y="0"/>
                  </a:lnTo>
                  <a:lnTo>
                    <a:pt x="3117455" y="2742124"/>
                  </a:lnTo>
                  <a:lnTo>
                    <a:pt x="0" y="2742124"/>
                  </a:lnTo>
                  <a:close/>
                </a:path>
              </a:pathLst>
            </a:custGeom>
            <a:solidFill>
              <a:srgbClr val="FFBE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2250" y="2225051"/>
            <a:ext cx="10557388" cy="5836898"/>
            <a:chOff x="0" y="0"/>
            <a:chExt cx="14076518" cy="77825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58113"/>
              <a:ext cx="14076518" cy="447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1000">
                  <a:solidFill>
                    <a:srgbClr val="000000"/>
                  </a:solidFill>
                  <a:latin typeface="Roboto Bold"/>
                </a:rPr>
                <a:t>Neural Style Transfer Project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4076518" cy="1136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56">
                  <a:solidFill>
                    <a:srgbClr val="FFFFFF"/>
                  </a:solidFill>
                  <a:latin typeface="Roboto Bold"/>
                </a:rPr>
                <a:t>BILKENT UNIVERSITY SPRING 2023 - CS 484 FINAL PRESENTATION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228387"/>
              <a:ext cx="14076518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50">
                  <a:solidFill>
                    <a:srgbClr val="090909"/>
                  </a:solidFill>
                  <a:latin typeface="Roboto"/>
                </a:rPr>
                <a:t>Tugberk Dikmen - 21802480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70030" y="2434601"/>
            <a:ext cx="5685380" cy="5685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540" t="0" r="0" b="0"/>
          <a:stretch>
            <a:fillRect/>
          </a:stretch>
        </p:blipFill>
        <p:spPr>
          <a:xfrm flipH="false" flipV="false" rot="0">
            <a:off x="1865104" y="5143500"/>
            <a:ext cx="5096957" cy="43964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536" t="0" r="0" b="0"/>
          <a:stretch>
            <a:fillRect/>
          </a:stretch>
        </p:blipFill>
        <p:spPr>
          <a:xfrm flipH="false" flipV="false" rot="0">
            <a:off x="10768965" y="5143500"/>
            <a:ext cx="5103653" cy="43964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7966" y="98063"/>
            <a:ext cx="14034652" cy="46336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46761" y="9708775"/>
            <a:ext cx="5333643" cy="2251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536226" y="9708775"/>
            <a:ext cx="5569130" cy="2251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375411" y="4796890"/>
            <a:ext cx="6959761" cy="2813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622" t="0" r="0" b="0"/>
          <a:stretch>
            <a:fillRect/>
          </a:stretch>
        </p:blipFill>
        <p:spPr>
          <a:xfrm flipH="false" flipV="false" rot="0">
            <a:off x="1849556" y="5143500"/>
            <a:ext cx="5473759" cy="47343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622" t="0" r="0" b="0"/>
          <a:stretch>
            <a:fillRect/>
          </a:stretch>
        </p:blipFill>
        <p:spPr>
          <a:xfrm flipH="false" flipV="false" rot="0">
            <a:off x="10776767" y="5143500"/>
            <a:ext cx="5493556" cy="47343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17677" y="0"/>
            <a:ext cx="14252645" cy="4713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953639" y="9963581"/>
            <a:ext cx="6880185" cy="2359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2758" y="4797645"/>
            <a:ext cx="6862483" cy="34585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66416" y="9912799"/>
            <a:ext cx="6840040" cy="3375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628" t="0" r="0" b="0"/>
          <a:stretch>
            <a:fillRect/>
          </a:stretch>
        </p:blipFill>
        <p:spPr>
          <a:xfrm flipH="false" flipV="false" rot="0">
            <a:off x="2166614" y="5143500"/>
            <a:ext cx="5354184" cy="46177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665" t="0" r="0" b="0"/>
          <a:stretch>
            <a:fillRect/>
          </a:stretch>
        </p:blipFill>
        <p:spPr>
          <a:xfrm flipH="false" flipV="false" rot="0">
            <a:off x="10413457" y="5143500"/>
            <a:ext cx="5320189" cy="46177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66614" y="260365"/>
            <a:ext cx="13567032" cy="45033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790389" y="9761246"/>
            <a:ext cx="6936490" cy="4113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347075" y="4801257"/>
            <a:ext cx="7206109" cy="3422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28342" y="9799346"/>
            <a:ext cx="7068444" cy="2611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930296"/>
            <a:ext cx="13180609" cy="43567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111348" y="1559157"/>
            <a:ext cx="13176652" cy="437113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0" y="-15563"/>
            <a:ext cx="18288000" cy="1574720"/>
            <a:chOff x="0" y="0"/>
            <a:chExt cx="4816593" cy="41474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816592" cy="414741"/>
            </a:xfrm>
            <a:custGeom>
              <a:avLst/>
              <a:gdLst/>
              <a:ahLst/>
              <a:cxnLst/>
              <a:rect r="r" b="b" t="t" l="l"/>
              <a:pathLst>
                <a:path h="41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4741"/>
                  </a:lnTo>
                  <a:lnTo>
                    <a:pt x="0" y="4147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51467" b="0"/>
          <a:stretch>
            <a:fillRect/>
          </a:stretch>
        </p:blipFill>
        <p:spPr>
          <a:xfrm flipH="false" flipV="false" rot="0">
            <a:off x="262264" y="3340043"/>
            <a:ext cx="4578632" cy="4046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8268" t="0" r="0" b="0"/>
          <a:stretch>
            <a:fillRect/>
          </a:stretch>
        </p:blipFill>
        <p:spPr>
          <a:xfrm flipH="false" flipV="false" rot="0">
            <a:off x="107550" y="3744726"/>
            <a:ext cx="4733347" cy="3924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48039" t="0" r="0" b="0"/>
          <a:stretch>
            <a:fillRect/>
          </a:stretch>
        </p:blipFill>
        <p:spPr>
          <a:xfrm flipH="false" flipV="false" rot="0">
            <a:off x="13523259" y="8408610"/>
            <a:ext cx="4703197" cy="45738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51573" b="0"/>
          <a:stretch>
            <a:fillRect/>
          </a:stretch>
        </p:blipFill>
        <p:spPr>
          <a:xfrm flipH="false" flipV="false" rot="0">
            <a:off x="13688226" y="7880479"/>
            <a:ext cx="4373263" cy="45633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06985" y="171728"/>
            <a:ext cx="13674030" cy="10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Image Different than Training Content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19908" y="2647659"/>
            <a:ext cx="11753513" cy="38896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647659"/>
            <a:chOff x="0" y="0"/>
            <a:chExt cx="4816593" cy="697326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816592" cy="697326"/>
            </a:xfrm>
            <a:custGeom>
              <a:avLst/>
              <a:gdLst/>
              <a:ahLst/>
              <a:cxnLst/>
              <a:rect r="r" b="b" t="t" l="l"/>
              <a:pathLst>
                <a:path h="6973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97326"/>
                  </a:lnTo>
                  <a:lnTo>
                    <a:pt x="0" y="697326"/>
                  </a:lnTo>
                  <a:close/>
                </a:path>
              </a:pathLst>
            </a:custGeom>
            <a:solidFill>
              <a:srgbClr val="FFBE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19908" y="6537311"/>
            <a:ext cx="11753513" cy="389673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63543" y="416733"/>
            <a:ext cx="6360914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563" y="-209550"/>
            <a:ext cx="6299895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4317" y="1337944"/>
            <a:ext cx="17399365" cy="881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[1] Computer vision: Algorithms and applications, 2nd ed. [Online]. Available: http://szeliski.org/Book/. [Accessed: 07-Apr-2023].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[2] L. A. Gatys, A. S. Ecker, and M. Bethge, “A neural algorithm of artistic style,” arXiv.org, 02-Sep-2015. [Online]. Available: https://arxiv.org/abs/1508.06576. [Accessed: 07-Apr-2023].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[3] “How to style transfer your own images,” GoDataDriven, https://godatadriven.com/blog/how-to-style-transfer-your-own-images/ (accessed May 8, 2023).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[4] [1] M. Mandal, “Introduction to convolutional neural networks (CNN),” Analytics Vidhya, https://www.analyticsvidhya.com/blog/2021/05/convolutional-neural-networks-cnn/ (accessed May 9, 2023).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[5] A. Sharma, “Introduction and implementation to neural style transfer - deep learning,” Analytics Vidhya, https://www.analyticsvidhya.com/blog/2020/10/introduction-and-implementation-to-neural-style-transfer-deep-learning/ (accessed May 8, 2023).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[6] “Neural style transfer tutorial with tensorflow and python in 10 minutes,” YouTube, 07-Jan-2021. [Online]. Available: https://www.youtube.com/watch?v=bFeltWvzZpQ. [Accessed: 07-Apr-2023].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[7] “Pytorch Neural Style Transfer tutorial,” YouTube, 02-Jul-2020. [Online]. Available: https://www.youtube.com/watch?v=imX4kSKDY7s. [Accessed: 07-Apr-2023].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[8] G. Boesch, “VGG very deep convolutional networks (vggnet) - what you need to know,” viso.ai, https://viso.ai/deep-learning/vgg-very-deep-convolutional-networks/ (accessed May 8, 2023).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[9] “Welcome to pytorch tutorials¶,” Welcome to PyTorch Tutorials - PyTorch Tutorials 2.0.0+cu117 documentation. [Online]. Available: https://pytorch.org/tutorials/. [Accessed: 07-Apr-2023].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82088"/>
            <a:ext cx="18459191" cy="5897042"/>
            <a:chOff x="0" y="0"/>
            <a:chExt cx="4861680" cy="155313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61680" cy="1553130"/>
            </a:xfrm>
            <a:custGeom>
              <a:avLst/>
              <a:gdLst/>
              <a:ahLst/>
              <a:cxnLst/>
              <a:rect r="r" b="b" t="t" l="l"/>
              <a:pathLst>
                <a:path h="1553130" w="4861680">
                  <a:moveTo>
                    <a:pt x="0" y="0"/>
                  </a:moveTo>
                  <a:lnTo>
                    <a:pt x="4861680" y="0"/>
                  </a:lnTo>
                  <a:lnTo>
                    <a:pt x="4861680" y="1553130"/>
                  </a:lnTo>
                  <a:lnTo>
                    <a:pt x="0" y="15531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91616" y="0"/>
            <a:ext cx="11896384" cy="44820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191" y="253688"/>
            <a:ext cx="6556253" cy="506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0"/>
              </a:lnSpc>
            </a:pPr>
            <a:r>
              <a:rPr lang="en-US" sz="6675">
                <a:solidFill>
                  <a:srgbClr val="FFFFFF"/>
                </a:solidFill>
                <a:latin typeface="Roboto Bold"/>
              </a:rPr>
              <a:t>What is Convolutional Neural Network ?</a:t>
            </a:r>
          </a:p>
          <a:p>
            <a:pPr>
              <a:lnSpc>
                <a:spcPts val="80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473249" y="4138797"/>
            <a:ext cx="1814751" cy="34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972">
                <a:solidFill>
                  <a:srgbClr val="000000"/>
                </a:solidFill>
                <a:latin typeface="Roboto"/>
              </a:rPr>
              <a:t>Figure 1: CNN[4]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4482088"/>
            <a:ext cx="9115940" cy="580491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506449" y="6023396"/>
            <a:ext cx="6451960" cy="3056171"/>
            <a:chOff x="0" y="0"/>
            <a:chExt cx="8602613" cy="407489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8602613" cy="2863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04"/>
                </a:lnSpc>
                <a:spcBef>
                  <a:spcPct val="0"/>
                </a:spcBef>
              </a:pPr>
              <a:r>
                <a:rPr lang="en-US" sz="7003">
                  <a:solidFill>
                    <a:srgbClr val="FFFFFF"/>
                  </a:solidFill>
                  <a:latin typeface="Roboto Bold"/>
                </a:rPr>
                <a:t>What is Neural Style Transfer 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24325"/>
              <a:ext cx="8602613" cy="599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22761" y="9899789"/>
            <a:ext cx="2508371" cy="38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Roboto"/>
              </a:rPr>
              <a:t>Figure 2: NST[3]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34155" y="5198259"/>
            <a:ext cx="17153845" cy="0"/>
          </a:xfrm>
          <a:prstGeom prst="line">
            <a:avLst/>
          </a:prstGeom>
          <a:ln cap="rnd" w="1905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5027" y="2130172"/>
            <a:ext cx="1559794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90909"/>
                </a:solidFill>
                <a:latin typeface="Roboto Bold"/>
              </a:rPr>
              <a:t>How to Implement a NST Program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083278"/>
            <a:ext cx="210911" cy="21091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E4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35528"/>
            <a:ext cx="234510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90909"/>
                </a:solidFill>
                <a:latin typeface="Roboto Bold"/>
              </a:rPr>
              <a:t>1. Step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960939"/>
            <a:ext cx="2345108" cy="1429868"/>
            <a:chOff x="0" y="0"/>
            <a:chExt cx="3126811" cy="19064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38285"/>
              <a:ext cx="3126811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59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3126811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90909"/>
                  </a:solidFill>
                  <a:latin typeface="Roboto"/>
                </a:rPr>
                <a:t>Understanding what NST is.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00073" y="5083278"/>
            <a:ext cx="210911" cy="21091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E4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500073" y="4035528"/>
            <a:ext cx="234510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90909"/>
                </a:solidFill>
                <a:latin typeface="Roboto Bold"/>
              </a:rPr>
              <a:t>2. Step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500073" y="5960939"/>
            <a:ext cx="2345108" cy="1896593"/>
            <a:chOff x="0" y="0"/>
            <a:chExt cx="3126811" cy="252879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060584"/>
              <a:ext cx="3126811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590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3126811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90909"/>
                  </a:solidFill>
                  <a:latin typeface="Roboto"/>
                </a:rPr>
                <a:t>Choosing a deep learning model.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71446" y="5083278"/>
            <a:ext cx="210911" cy="21091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E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971446" y="4035528"/>
            <a:ext cx="234510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90909"/>
                </a:solidFill>
                <a:latin typeface="Roboto Bold"/>
              </a:rPr>
              <a:t>3. Step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71446" y="5960939"/>
            <a:ext cx="2345108" cy="2812898"/>
            <a:chOff x="0" y="0"/>
            <a:chExt cx="3126811" cy="375053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935615"/>
              <a:ext cx="3126811" cy="492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10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3126811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0909"/>
                  </a:solidFill>
                  <a:latin typeface="Roboto"/>
                </a:rPr>
                <a:t>Creating a dataset and training the model.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42819" y="5083278"/>
            <a:ext cx="210911" cy="21091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E4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442819" y="4035528"/>
            <a:ext cx="234510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90909"/>
                </a:solidFill>
                <a:latin typeface="Roboto Bold"/>
              </a:rPr>
              <a:t>4. Step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442819" y="5960939"/>
            <a:ext cx="2345108" cy="1765148"/>
            <a:chOff x="0" y="0"/>
            <a:chExt cx="3126811" cy="235353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419235"/>
              <a:ext cx="3126811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800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3126811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90909"/>
                  </a:solidFill>
                  <a:latin typeface="Roboto"/>
                </a:rPr>
                <a:t>Parameter tuning.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914192" y="5083278"/>
            <a:ext cx="210911" cy="210911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E4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914192" y="4035528"/>
            <a:ext cx="234510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90909"/>
                </a:solidFill>
                <a:latin typeface="Roboto Bold"/>
              </a:rPr>
              <a:t>5. Step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4914192" y="5960939"/>
            <a:ext cx="2345108" cy="1768958"/>
            <a:chOff x="0" y="0"/>
            <a:chExt cx="3126811" cy="2358611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1699905"/>
              <a:ext cx="3126811" cy="37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379"/>
                </a:lnSpc>
                <a:spcBef>
                  <a:spcPct val="0"/>
                </a:spcBef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47625"/>
              <a:ext cx="3126811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0909"/>
                  </a:solidFill>
                  <a:latin typeface="Roboto"/>
                </a:rPr>
                <a:t>Taking the results.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41271"/>
            <a:ext cx="18381377" cy="6445729"/>
            <a:chOff x="0" y="0"/>
            <a:chExt cx="4841186" cy="169764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41186" cy="1697641"/>
            </a:xfrm>
            <a:custGeom>
              <a:avLst/>
              <a:gdLst/>
              <a:ahLst/>
              <a:cxnLst/>
              <a:rect r="r" b="b" t="t" l="l"/>
              <a:pathLst>
                <a:path h="1697641" w="4841186">
                  <a:moveTo>
                    <a:pt x="0" y="0"/>
                  </a:moveTo>
                  <a:lnTo>
                    <a:pt x="4841186" y="0"/>
                  </a:lnTo>
                  <a:lnTo>
                    <a:pt x="4841186" y="1697641"/>
                  </a:lnTo>
                  <a:lnTo>
                    <a:pt x="0" y="16976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45984" y="4033577"/>
            <a:ext cx="9596031" cy="56351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0376" y="1808536"/>
            <a:ext cx="1584724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90909"/>
                </a:solidFill>
                <a:latin typeface="Roboto Bold"/>
              </a:rPr>
              <a:t>VGG-19 Deep Learning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0311" y="9621068"/>
            <a:ext cx="27673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oboto"/>
              </a:rPr>
              <a:t>Figure 3: VGG-19[8]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09090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650141" y="5927250"/>
            <a:ext cx="6131719" cy="372745"/>
            <a:chOff x="0" y="0"/>
            <a:chExt cx="8175625" cy="4969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800554" y="-57150"/>
              <a:ext cx="7375071" cy="523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0"/>
                </a:lnSpc>
              </a:pPr>
              <a:r>
                <a:rPr lang="en-US" sz="2350">
                  <a:solidFill>
                    <a:srgbClr val="FFFFFF"/>
                  </a:solidFill>
                  <a:latin typeface="Roboto"/>
                </a:rPr>
                <a:t>Trained on a large and diverse dataset.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50141" y="7128670"/>
            <a:ext cx="6131719" cy="808990"/>
            <a:chOff x="0" y="0"/>
            <a:chExt cx="8175625" cy="107865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800554" y="-57150"/>
              <a:ext cx="7375071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 Already learned to extract low-level features from the images.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50141" y="8408026"/>
            <a:ext cx="6131719" cy="1247140"/>
            <a:chOff x="0" y="0"/>
            <a:chExt cx="8175625" cy="166285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00554" y="-57150"/>
              <a:ext cx="7375071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Not always suitable for the specific task may require fine-tuning or re-training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6141" y="7165733"/>
            <a:ext cx="6131719" cy="808990"/>
            <a:chOff x="0" y="0"/>
            <a:chExt cx="8175625" cy="107865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800554" y="-57150"/>
              <a:ext cx="7375071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0909"/>
                  </a:solidFill>
                  <a:latin typeface="Roboto"/>
                </a:rPr>
                <a:t>The hyperparameters and architecture should be adjusted and optimized.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06141" y="8408026"/>
            <a:ext cx="6131719" cy="1247140"/>
            <a:chOff x="0" y="0"/>
            <a:chExt cx="8175625" cy="166285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800554" y="-57150"/>
              <a:ext cx="7375071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0909"/>
                  </a:solidFill>
                  <a:latin typeface="Roboto"/>
                </a:rPr>
                <a:t>Allows to capture the specific characteristics of the content and style images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6141" y="5927250"/>
            <a:ext cx="6131719" cy="805180"/>
            <a:chOff x="0" y="0"/>
            <a:chExt cx="8175625" cy="107357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134560"/>
              <a:ext cx="230414" cy="230414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800554" y="-57150"/>
              <a:ext cx="7375071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0909"/>
                  </a:solidFill>
                  <a:latin typeface="Roboto"/>
                </a:rPr>
                <a:t>Trained for content and style images, 500 each.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06141" y="1595218"/>
            <a:ext cx="6131719" cy="3501013"/>
            <a:chOff x="0" y="0"/>
            <a:chExt cx="8175625" cy="466801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1610492"/>
              <a:ext cx="8175625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90909"/>
                  </a:solidFill>
                  <a:latin typeface="Roboto Bold"/>
                </a:rPr>
                <a:t>Training VGG-19 Model With Specific Dataset</a:t>
              </a:r>
            </a:p>
          </p:txBody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67672" cy="943041"/>
            </a:xfrm>
            <a:prstGeom prst="rect">
              <a:avLst/>
            </a:prstGeom>
          </p:spPr>
        </p:pic>
      </p:grpSp>
      <p:grpSp>
        <p:nvGrpSpPr>
          <p:cNvPr name="Group 30" id="30"/>
          <p:cNvGrpSpPr/>
          <p:nvPr/>
        </p:nvGrpSpPr>
        <p:grpSpPr>
          <a:xfrm rot="0">
            <a:off x="10650141" y="1691649"/>
            <a:ext cx="6131719" cy="3404583"/>
            <a:chOff x="0" y="0"/>
            <a:chExt cx="8175625" cy="453944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1481919"/>
              <a:ext cx="8175625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FFFFFF"/>
                  </a:solidFill>
                  <a:latin typeface="Roboto Bold"/>
                </a:rPr>
                <a:t>Using ImageNet Pretrained VGG-19 Model</a:t>
              </a:r>
            </a:p>
          </p:txBody>
        </p: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48608" cy="814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26247"/>
            <a:ext cx="18288000" cy="8560753"/>
            <a:chOff x="0" y="0"/>
            <a:chExt cx="4816593" cy="225468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16592" cy="2254684"/>
            </a:xfrm>
            <a:custGeom>
              <a:avLst/>
              <a:gdLst/>
              <a:ahLst/>
              <a:cxnLst/>
              <a:rect r="r" b="b" t="t" l="l"/>
              <a:pathLst>
                <a:path h="22546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54684"/>
                  </a:lnTo>
                  <a:lnTo>
                    <a:pt x="0" y="2254684"/>
                  </a:lnTo>
                  <a:close/>
                </a:path>
              </a:pathLst>
            </a:custGeom>
            <a:solidFill>
              <a:srgbClr val="FFBE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34793" y="-2900"/>
            <a:ext cx="9218414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</a:rPr>
              <a:t>Training VGG-19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46880"/>
            <a:ext cx="16230600" cy="665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6"/>
              </a:lnSpc>
            </a:pPr>
            <a:r>
              <a:rPr lang="en-US" sz="3825">
                <a:solidFill>
                  <a:srgbClr val="000000"/>
                </a:solidFill>
                <a:latin typeface="Roboto Bold"/>
              </a:rPr>
              <a:t>Learning Rate (Epochs: 30, Batch Size: 64)</a:t>
            </a:r>
          </a:p>
          <a:p>
            <a:pPr algn="just">
              <a:lnSpc>
                <a:spcPts val="53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LR: 0.001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0.5691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0.4940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82.35%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0.5516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0.3493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85.29%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0.3284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0.2217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97.06% </a:t>
            </a:r>
          </a:p>
          <a:p>
            <a:pPr algn="just">
              <a:lnSpc>
                <a:spcPts val="46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LR:0.1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0.5691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5.4175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70.59%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0.5012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4.8740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71.35%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0.4109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4.0293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72.63%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26247"/>
            <a:ext cx="18288000" cy="8560753"/>
            <a:chOff x="0" y="0"/>
            <a:chExt cx="4816593" cy="225468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16592" cy="2254684"/>
            </a:xfrm>
            <a:custGeom>
              <a:avLst/>
              <a:gdLst/>
              <a:ahLst/>
              <a:cxnLst/>
              <a:rect r="r" b="b" t="t" l="l"/>
              <a:pathLst>
                <a:path h="22546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54684"/>
                  </a:lnTo>
                  <a:lnTo>
                    <a:pt x="0" y="2254684"/>
                  </a:lnTo>
                  <a:close/>
                </a:path>
              </a:pathLst>
            </a:custGeom>
            <a:solidFill>
              <a:srgbClr val="FFBE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34793" y="-2900"/>
            <a:ext cx="9218414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</a:rPr>
              <a:t>Training VGG-19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46880"/>
            <a:ext cx="16230600" cy="665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6"/>
              </a:lnSpc>
            </a:pPr>
            <a:r>
              <a:rPr lang="en-US" sz="3825">
                <a:solidFill>
                  <a:srgbClr val="000000"/>
                </a:solidFill>
                <a:latin typeface="Roboto Bold"/>
              </a:rPr>
              <a:t>Number of Epochs (Learning Rate: 0.001, Batch Size: 64)</a:t>
            </a:r>
          </a:p>
          <a:p>
            <a:pPr algn="just">
              <a:lnSpc>
                <a:spcPts val="53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NoE: 30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0.5691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0.4940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82.35%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0.5516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0.3493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85.29%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0.3284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0.2217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97.06% </a:t>
            </a:r>
          </a:p>
          <a:p>
            <a:pPr algn="just">
              <a:lnSpc>
                <a:spcPts val="46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NoE: 60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0.5691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0.3493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85.29%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0.3284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0.2217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97.06%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0.2611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0.1852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98.28%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26247"/>
            <a:ext cx="18288000" cy="8560753"/>
            <a:chOff x="0" y="0"/>
            <a:chExt cx="4816593" cy="225468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16592" cy="2254684"/>
            </a:xfrm>
            <a:custGeom>
              <a:avLst/>
              <a:gdLst/>
              <a:ahLst/>
              <a:cxnLst/>
              <a:rect r="r" b="b" t="t" l="l"/>
              <a:pathLst>
                <a:path h="22546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54684"/>
                  </a:lnTo>
                  <a:lnTo>
                    <a:pt x="0" y="2254684"/>
                  </a:lnTo>
                  <a:close/>
                </a:path>
              </a:pathLst>
            </a:custGeom>
            <a:solidFill>
              <a:srgbClr val="FFBE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34793" y="-2900"/>
            <a:ext cx="9218414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</a:rPr>
              <a:t>Training VGG-19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46880"/>
            <a:ext cx="16230600" cy="724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6"/>
              </a:lnSpc>
            </a:pPr>
            <a:r>
              <a:rPr lang="en-US" sz="3825">
                <a:solidFill>
                  <a:srgbClr val="000000"/>
                </a:solidFill>
                <a:latin typeface="Roboto Bold"/>
              </a:rPr>
              <a:t>Batch Size (Epochs: 30, Learning Rate: 0.001)</a:t>
            </a:r>
          </a:p>
          <a:p>
            <a:pPr algn="just">
              <a:lnSpc>
                <a:spcPts val="53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BS: 32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0.5426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0.3883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85.29%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0.4040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0.1774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97.06%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0.3219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0.0917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98.86% </a:t>
            </a:r>
          </a:p>
          <a:p>
            <a:pPr algn="just">
              <a:lnSpc>
                <a:spcPts val="4656"/>
              </a:lnSpc>
            </a:pPr>
          </a:p>
          <a:p>
            <a:pPr algn="just">
              <a:lnSpc>
                <a:spcPts val="4656"/>
              </a:lnSpc>
            </a:pPr>
            <a:r>
              <a:rPr lang="en-US" sz="3325">
                <a:solidFill>
                  <a:srgbClr val="000000"/>
                </a:solidFill>
                <a:latin typeface="Roboto Bold"/>
              </a:rPr>
              <a:t>BS: 64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1/3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0.5691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0.4940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82.35%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2/3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0.5516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0.3493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85.29% </a:t>
            </a:r>
          </a:p>
          <a:p>
            <a:pPr algn="just" marL="718026" indent="-359013" lvl="1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000000"/>
                </a:solidFill>
                <a:latin typeface="Roboto"/>
              </a:rPr>
              <a:t>3/3 of epoch done,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Train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0.3284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Valid Loss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0.2217 </a:t>
            </a:r>
            <a:r>
              <a:rPr lang="en-US" sz="3325">
                <a:solidFill>
                  <a:srgbClr val="000000"/>
                </a:solidFill>
                <a:latin typeface="Roboto Bold"/>
              </a:rPr>
              <a:t>Accuracy</a:t>
            </a:r>
            <a:r>
              <a:rPr lang="en-US" sz="3325">
                <a:solidFill>
                  <a:srgbClr val="000000"/>
                </a:solidFill>
                <a:latin typeface="Roboto"/>
              </a:rPr>
              <a:t>: 97.06% </a:t>
            </a:r>
          </a:p>
          <a:p>
            <a:pPr algn="just">
              <a:lnSpc>
                <a:spcPts val="46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216550"/>
            <a:chOff x="0" y="0"/>
            <a:chExt cx="4816593" cy="847157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16592" cy="847157"/>
            </a:xfrm>
            <a:custGeom>
              <a:avLst/>
              <a:gdLst/>
              <a:ahLst/>
              <a:cxnLst/>
              <a:rect r="r" b="b" t="t" l="l"/>
              <a:pathLst>
                <a:path h="8471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47157"/>
                  </a:lnTo>
                  <a:lnTo>
                    <a:pt x="0" y="847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516471"/>
            <a:ext cx="3205938" cy="32059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06425" y="3540531"/>
            <a:ext cx="3205938" cy="320593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83338" y="3470997"/>
            <a:ext cx="3345007" cy="334500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587882" y="7070319"/>
            <a:ext cx="3024482" cy="30244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74795" y="7070319"/>
            <a:ext cx="3024482" cy="3024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715206" y="3564591"/>
            <a:ext cx="3157819" cy="315781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9244" y="607448"/>
            <a:ext cx="17749512" cy="222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1"/>
              </a:lnSpc>
            </a:pPr>
            <a:r>
              <a:rPr lang="en-US" sz="6329">
                <a:solidFill>
                  <a:srgbClr val="FFBE40"/>
                </a:solidFill>
                <a:latin typeface="Arimo Bold"/>
              </a:rPr>
              <a:t>Result Comparison and Analysis for Pretrained Model, LR:0.001 and LR:0.1 Models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DAFiVa742Ik</dc:identifier>
  <dcterms:modified xsi:type="dcterms:W3CDTF">2011-08-01T06:04:30Z</dcterms:modified>
  <cp:revision>1</cp:revision>
  <dc:title>Siyah Sarı Koyu Sade Eğitimde Dijital Teknoloji Teknoloji Sunum</dc:title>
</cp:coreProperties>
</file>